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238_6E18F554.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3"/>
  </p:notesMasterIdLst>
  <p:sldIdLst>
    <p:sldId id="360" r:id="rId3"/>
    <p:sldId id="568" r:id="rId4"/>
    <p:sldId id="355" r:id="rId5"/>
    <p:sldId id="371" r:id="rId6"/>
    <p:sldId id="376" r:id="rId7"/>
    <p:sldId id="380" r:id="rId8"/>
    <p:sldId id="414"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392" r:id="rId26"/>
    <p:sldId id="418" r:id="rId27"/>
    <p:sldId id="366" r:id="rId28"/>
    <p:sldId id="430" r:id="rId29"/>
    <p:sldId id="372" r:id="rId30"/>
    <p:sldId id="363" r:id="rId31"/>
    <p:sldId id="336" r:id="rId32"/>
    <p:sldId id="324" r:id="rId33"/>
    <p:sldId id="331" r:id="rId34"/>
    <p:sldId id="370" r:id="rId35"/>
    <p:sldId id="412" r:id="rId36"/>
    <p:sldId id="428" r:id="rId37"/>
    <p:sldId id="429" r:id="rId38"/>
    <p:sldId id="569" r:id="rId39"/>
    <p:sldId id="571" r:id="rId40"/>
    <p:sldId id="302" r:id="rId41"/>
    <p:sldId id="311" r:id="rId42"/>
    <p:sldId id="313" r:id="rId43"/>
    <p:sldId id="314" r:id="rId44"/>
    <p:sldId id="411" r:id="rId45"/>
    <p:sldId id="369" r:id="rId46"/>
    <p:sldId id="561" r:id="rId47"/>
    <p:sldId id="434" r:id="rId48"/>
    <p:sldId id="269" r:id="rId49"/>
    <p:sldId id="270" r:id="rId50"/>
    <p:sldId id="291" r:id="rId51"/>
    <p:sldId id="417" r:id="rId52"/>
    <p:sldId id="413" r:id="rId53"/>
    <p:sldId id="328" r:id="rId54"/>
    <p:sldId id="406" r:id="rId55"/>
    <p:sldId id="303" r:id="rId56"/>
    <p:sldId id="304" r:id="rId57"/>
    <p:sldId id="407" r:id="rId58"/>
    <p:sldId id="368" r:id="rId59"/>
    <p:sldId id="321" r:id="rId60"/>
    <p:sldId id="570" r:id="rId61"/>
    <p:sldId id="416" r:id="rId62"/>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568"/>
            <p14:sldId id="355"/>
            <p14:sldId id="371"/>
            <p14:sldId id="376"/>
            <p14:sldId id="380"/>
            <p14:sldId id="414"/>
            <p14:sldId id="256"/>
            <p14:sldId id="265"/>
            <p14:sldId id="378"/>
            <p14:sldId id="421"/>
            <p14:sldId id="423"/>
            <p14:sldId id="266"/>
          </p14:sldIdLst>
        </p14:section>
        <p14:section name="filter" id="{8CE85830-1EBC-4B15-A9C0-3C5DD3DA008A}">
          <p14:sldIdLst>
            <p14:sldId id="362"/>
            <p14:sldId id="340"/>
            <p14:sldId id="386"/>
            <p14:sldId id="281"/>
            <p14:sldId id="426"/>
            <p14:sldId id="295"/>
            <p14:sldId id="384"/>
            <p14:sldId id="297"/>
            <p14:sldId id="387"/>
            <p14:sldId id="285"/>
            <p14:sldId id="392"/>
            <p14:sldId id="418"/>
            <p14:sldId id="366"/>
            <p14:sldId id="430"/>
            <p14:sldId id="372"/>
          </p14:sldIdLst>
        </p14:section>
        <p14:section name="mutate" id="{5194B3A8-23FC-4B47-AFA1-13F0F45CB06C}">
          <p14:sldIdLst>
            <p14:sldId id="363"/>
            <p14:sldId id="336"/>
            <p14:sldId id="324"/>
            <p14:sldId id="331"/>
            <p14:sldId id="370"/>
            <p14:sldId id="412"/>
            <p14:sldId id="428"/>
            <p14:sldId id="429"/>
          </p14:sldIdLst>
        </p14:section>
        <p14:section name="pipe" id="{3095749A-94D0-754E-8334-EDFD837FE3A4}">
          <p14:sldIdLst>
            <p14:sldId id="569"/>
            <p14:sldId id="571"/>
            <p14:sldId id="302"/>
            <p14:sldId id="311"/>
            <p14:sldId id="313"/>
            <p14:sldId id="314"/>
            <p14:sldId id="411"/>
            <p14:sldId id="369"/>
            <p14:sldId id="561"/>
          </p14:sldIdLst>
        </p14:section>
        <p14:section name="what else" id="{E6F11B91-E182-4C40-985B-B4170BBEF7F7}">
          <p14:sldIdLst>
            <p14:sldId id="434"/>
            <p14:sldId id="269"/>
            <p14:sldId id="270"/>
            <p14:sldId id="291"/>
            <p14:sldId id="417"/>
            <p14:sldId id="413"/>
            <p14:sldId id="328"/>
            <p14:sldId id="406"/>
            <p14:sldId id="303"/>
            <p14:sldId id="304"/>
            <p14:sldId id="407"/>
            <p14:sldId id="368"/>
            <p14:sldId id="321"/>
            <p14:sldId id="570"/>
            <p14:sldId id="416"/>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7DB73A-5D7A-5558-0DC9-A0F2D0D267A5}" name="Robert Benirschke" initials="RB" userId="3aae9756f88c0c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5C0"/>
    <a:srgbClr val="A0C283"/>
    <a:srgbClr val="F8A968"/>
    <a:srgbClr val="FCC598"/>
    <a:srgbClr val="A5C0E5"/>
    <a:srgbClr val="CEE3A7"/>
    <a:srgbClr val="E6A5A4"/>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11" autoAdjust="0"/>
    <p:restoredTop sz="79095" autoAdjust="0"/>
  </p:normalViewPr>
  <p:slideViewPr>
    <p:cSldViewPr snapToGrid="0">
      <p:cViewPr varScale="1">
        <p:scale>
          <a:sx n="113" d="100"/>
          <a:sy n="113" d="100"/>
        </p:scale>
        <p:origin x="2418" y="9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comments/modernComment_238_6E18F554.xml><?xml version="1.0" encoding="utf-8"?>
<p188:cmLst xmlns:a="http://schemas.openxmlformats.org/drawingml/2006/main" xmlns:r="http://schemas.openxmlformats.org/officeDocument/2006/relationships" xmlns:p188="http://schemas.microsoft.com/office/powerpoint/2018/8/main">
  <p188:cm id="{BC74A615-27C1-4277-B34F-802BEFD38D05}" authorId="{567DB73A-5D7A-5558-0DC9-A0F2D0D267A5}" created="2023-06-27T11:10:38.854">
    <pc:sldMkLst xmlns:pc="http://schemas.microsoft.com/office/powerpoint/2013/main/command">
      <pc:docMk/>
      <pc:sldMk cId="1847129428" sldId="568"/>
    </pc:sldMkLst>
    <p188:txBody>
      <a:bodyPr/>
      <a:lstStyle/>
      <a:p>
        <a:r>
          <a:rPr lang="en-US"/>
          <a:t>Change schedule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do a little more work with turnaround times. </a:t>
            </a:r>
          </a:p>
          <a:p>
            <a:r>
              <a:rPr lang="en-US" dirty="0"/>
              <a:t>Say we're interested in the total TAT – how could you use mutate to derive a new column with the total TAT?</a:t>
            </a:r>
          </a:p>
        </p:txBody>
      </p:sp>
    </p:spTree>
    <p:extLst>
      <p:ext uri="{BB962C8B-B14F-4D97-AF65-F5344CB8AC3E}">
        <p14:creationId xmlns:p14="http://schemas.microsoft.com/office/powerpoint/2010/main" val="3700803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a quick thought experiment: by default, "arrange" will sort a column from lowest to highest value</a:t>
            </a:r>
          </a:p>
          <a:p>
            <a:r>
              <a:rPr lang="en-US" dirty="0"/>
              <a:t>If that's the case when might "arrange" actually place "1000" before "50"?</a:t>
            </a:r>
          </a:p>
          <a:p>
            <a:endParaRPr lang="en-US" dirty="0"/>
          </a:p>
          <a:p>
            <a:r>
              <a:rPr lang="en-US" dirty="0"/>
              <a:t>Correct – If we code 1000 and 50 as text rather as </a:t>
            </a:r>
            <a:r>
              <a:rPr lang="en-US" dirty="0" err="1"/>
              <a:t>numerials</a:t>
            </a:r>
            <a:r>
              <a:rPr lang="en-US" dirty="0"/>
              <a:t> then arrange is going to evaluate those values as if they are alphanumeric just looking at the first character since one is lower than five it'll place one before 5. </a:t>
            </a:r>
          </a:p>
        </p:txBody>
      </p:sp>
    </p:spTree>
    <p:extLst>
      <p:ext uri="{BB962C8B-B14F-4D97-AF65-F5344CB8AC3E}">
        <p14:creationId xmlns:p14="http://schemas.microsoft.com/office/powerpoint/2010/main" val="1132201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26185125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62739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880005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158184526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 id="214748368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238_6E18F554.xml"/><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Autofit/>
          </a:bodyPr>
          <a:lstStyle/>
          <a:p>
            <a:r>
              <a:rPr lang="en-US" b="1" dirty="0">
                <a:solidFill>
                  <a:schemeClr val="tx1">
                    <a:lumMod val="75000"/>
                    <a:lumOff val="25000"/>
                  </a:schemeClr>
                </a:solidFill>
                <a:latin typeface="+mj-lt"/>
              </a:rPr>
              <a:t>Data Transformation</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Session 4</a:t>
            </a:r>
          </a:p>
          <a:p>
            <a:r>
              <a:rPr lang="en-US" sz="2800" b="1" dirty="0">
                <a:solidFill>
                  <a:schemeClr val="tx1">
                    <a:lumMod val="65000"/>
                    <a:lumOff val="35000"/>
                  </a:schemeClr>
                </a:solidFill>
              </a:rPr>
              <a:t>Robert Benirschke</a:t>
            </a:r>
          </a:p>
          <a:p>
            <a:r>
              <a:rPr lang="en-US" sz="2400" dirty="0">
                <a:solidFill>
                  <a:schemeClr val="tx1">
                    <a:lumMod val="65000"/>
                    <a:lumOff val="35000"/>
                  </a:schemeClr>
                </a:solidFill>
              </a:rPr>
              <a:t>July 23 ,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13</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biochem</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2769453866"/>
              </p:ext>
            </p:extLst>
          </p:nvPr>
        </p:nvGraphicFramePr>
        <p:xfrm>
          <a:off x="1409635" y="3807152"/>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184398456"/>
              </p:ext>
            </p:extLst>
          </p:nvPr>
        </p:nvGraphicFramePr>
        <p:xfrm>
          <a:off x="6680890" y="4282932"/>
          <a:ext cx="4705577" cy="737870"/>
        </p:xfrm>
        <a:graphic>
          <a:graphicData uri="http://schemas.openxmlformats.org/drawingml/2006/table">
            <a:tbl>
              <a:tblPr>
                <a:tableStyleId>{5940675A-B579-460E-94D1-54222C63F5DA}</a:tableStyleId>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0">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Patrick Mathias</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Joseph Rudolf</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a:solidFill>
                            <a:srgbClr val="212121"/>
                          </a:solidFill>
                          <a:effectLst/>
                          <a:latin typeface="Arial"/>
                        </a:rPr>
                        <a:t>Joseph Rudolf</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a:solidFill>
                            <a:srgbClr val="212121"/>
                          </a:solidFill>
                          <a:effectLst/>
                          <a:latin typeface="Arial" panose="020B0604020202020204" pitchFamily="34" charset="0"/>
                        </a:rPr>
                        <a:t>Data Visualization</a:t>
                      </a:r>
                      <a:endParaRPr lang="en-US" sz="180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Joseph Rudolf</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biochem</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0F6C692-7123-9F7D-F42E-A81463A5E521}"/>
              </a:ext>
            </a:extLst>
          </p:cNvPr>
          <p:cNvGraphicFramePr>
            <a:graphicFrameLocks noGrp="1"/>
          </p:cNvGraphicFramePr>
          <p:nvPr>
            <p:extLst>
              <p:ext uri="{D42A27DB-BD31-4B8C-83A1-F6EECF244321}">
                <p14:modId xmlns:p14="http://schemas.microsoft.com/office/powerpoint/2010/main" val="2796617803"/>
              </p:ext>
            </p:extLst>
          </p:nvPr>
        </p:nvGraphicFramePr>
        <p:xfrm>
          <a:off x="1661160" y="3422655"/>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482750" y="2328132"/>
            <a:ext cx="8999580"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biochem</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harrell</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4177694716"/>
              </p:ext>
            </p:extLst>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extLst>
              <p:ext uri="{D42A27DB-BD31-4B8C-83A1-F6EECF244321}">
                <p14:modId xmlns:p14="http://schemas.microsoft.com/office/powerpoint/2010/main" val="3403541101"/>
              </p:ext>
            </p:extLst>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55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simmons</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510262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Tree>
    <p:extLst>
      <p:ext uri="{BB962C8B-B14F-4D97-AF65-F5344CB8AC3E}">
        <p14:creationId xmlns:p14="http://schemas.microsoft.com/office/powerpoint/2010/main" val="121777473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Tree>
    <p:extLst>
      <p:ext uri="{BB962C8B-B14F-4D97-AF65-F5344CB8AC3E}">
        <p14:creationId xmlns:p14="http://schemas.microsoft.com/office/powerpoint/2010/main" val="258866232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2</a:t>
            </a:r>
          </a:p>
        </p:txBody>
      </p:sp>
      <p:sp>
        <p:nvSpPr>
          <p:cNvPr id="6" name="Google Shape;351;p37"/>
          <p:cNvSpPr txBox="1"/>
          <p:nvPr/>
        </p:nvSpPr>
        <p:spPr>
          <a:xfrm>
            <a:off x="1405054" y="1890818"/>
            <a:ext cx="9720072"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patient </a:t>
            </a:r>
            <a:r>
              <a:rPr lang="en-US" sz="2800" b="1" dirty="0">
                <a:solidFill>
                  <a:srgbClr val="005493"/>
                </a:solidFill>
                <a:latin typeface="Arial" panose="020B0604020202020204" pitchFamily="34" charset="0"/>
                <a:ea typeface="Calibri"/>
                <a:cs typeface="Arial" panose="020B0604020202020204" pitchFamily="34" charset="0"/>
                <a:sym typeface="Calibri"/>
              </a:rPr>
              <a:t>where (age) is greater than or equal to 50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Alkaline Phosphatase tests where (test)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a:t>
            </a:r>
            <a:r>
              <a:rPr lang="en-US" sz="2800" b="1" dirty="0" err="1">
                <a:solidFill>
                  <a:srgbClr val="005493"/>
                </a:solidFill>
                <a:latin typeface="Arial" panose="020B0604020202020204" pitchFamily="34" charset="0"/>
                <a:ea typeface="Calibri"/>
                <a:cs typeface="Arial" panose="020B0604020202020204" pitchFamily="34" charset="0"/>
                <a:sym typeface="Calibri"/>
              </a:rPr>
              <a:t>alkaline_phosphatase_alp_iu_l</a:t>
            </a:r>
            <a:r>
              <a:rPr lang="en-US" sz="2800" b="1" dirty="0">
                <a:solidFill>
                  <a:srgbClr val="005493"/>
                </a:solidFill>
                <a:latin typeface="Arial" panose="020B0604020202020204" pitchFamily="34" charset="0"/>
                <a:ea typeface="Calibri"/>
                <a:cs typeface="Arial" panose="020B0604020202020204" pitchFamily="34" charset="0"/>
                <a:sym typeface="Calibri"/>
              </a:rPr>
              <a: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Female patients with (gender) </a:t>
            </a:r>
            <a:r>
              <a:rPr lang="en-US" sz="2800" b="1" dirty="0">
                <a:solidFill>
                  <a:srgbClr val="005493"/>
                </a:solidFill>
                <a:latin typeface="Arial" panose="020B0604020202020204" pitchFamily="34" charset="0"/>
                <a:ea typeface="Calibri"/>
                <a:cs typeface="Arial" panose="020B0604020202020204" pitchFamily="34" charset="0"/>
                <a:sym typeface="Calibri"/>
              </a:rPr>
              <a:t>equal to “Female”</a:t>
            </a:r>
            <a:endParaRPr lang="en-US" sz="2800" dirty="0">
              <a:solidFill>
                <a:srgbClr val="005493"/>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357352" y="2255454"/>
            <a:ext cx="11477296"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357353" y="2330166"/>
            <a:ext cx="11477296" cy="954107"/>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biochem</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filter(</a:t>
            </a:r>
            <a:r>
              <a:rPr lang="en-US" sz="2800" dirty="0" err="1">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%in% c(“maxwell",“</a:t>
            </a:r>
            <a:r>
              <a:rPr lang="en-US" sz="2800" dirty="0" err="1">
                <a:latin typeface="Consolas" panose="020B0609020204030204" pitchFamily="49" charset="0"/>
                <a:ea typeface="Courier New"/>
                <a:cs typeface="Consolas" panose="020B0609020204030204" pitchFamily="49" charset="0"/>
                <a:sym typeface="Courier New"/>
              </a:rPr>
              <a:t>harrington</a:t>
            </a:r>
            <a:r>
              <a:rPr lang="en-US" sz="2800" dirty="0">
                <a:latin typeface="Consolas" panose="020B0609020204030204" pitchFamily="49" charset="0"/>
                <a:ea typeface="Courier New"/>
                <a:cs typeface="Consolas" panose="020B0609020204030204" pitchFamily="49" charset="0"/>
                <a:sym typeface="Courier New"/>
              </a:rPr>
              <a:t>")) </a:t>
            </a:r>
            <a:endParaRPr lang="en-US" sz="2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CD538B-5C9C-0845-C9E9-7CD3FD60F321}"/>
              </a:ext>
            </a:extLst>
          </p:cNvPr>
          <p:cNvPicPr>
            <a:picLocks noChangeAspect="1"/>
          </p:cNvPicPr>
          <p:nvPr/>
        </p:nvPicPr>
        <p:blipFill>
          <a:blip r:embed="rId4"/>
          <a:stretch>
            <a:fillRect/>
          </a:stretch>
        </p:blipFill>
        <p:spPr>
          <a:xfrm>
            <a:off x="2588597" y="3862941"/>
            <a:ext cx="2172003" cy="2981741"/>
          </a:xfrm>
          <a:prstGeom prst="rect">
            <a:avLst/>
          </a:prstGeom>
        </p:spPr>
      </p:pic>
      <p:pic>
        <p:nvPicPr>
          <p:cNvPr id="7" name="Picture 6">
            <a:extLst>
              <a:ext uri="{FF2B5EF4-FFF2-40B4-BE49-F238E27FC236}">
                <a16:creationId xmlns:a16="http://schemas.microsoft.com/office/drawing/2014/main" id="{0A8B254E-BA7A-4F9D-F3BF-54EDAA31E5ED}"/>
              </a:ext>
            </a:extLst>
          </p:cNvPr>
          <p:cNvPicPr>
            <a:picLocks noChangeAspect="1"/>
          </p:cNvPicPr>
          <p:nvPr/>
        </p:nvPicPr>
        <p:blipFill>
          <a:blip r:embed="rId5"/>
          <a:stretch>
            <a:fillRect/>
          </a:stretch>
        </p:blipFill>
        <p:spPr>
          <a:xfrm>
            <a:off x="6109642" y="3862941"/>
            <a:ext cx="2162477" cy="2972215"/>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44012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Goals</a:t>
            </a:r>
          </a:p>
          <a:p>
            <a:pPr marL="514350" indent="-514350">
              <a:buAutoNum type="arabicPeriod"/>
            </a:pPr>
            <a:r>
              <a:rPr lang="en-US" sz="2400" dirty="0"/>
              <a:t>Learn how to use dplyr to transform data frames</a:t>
            </a:r>
          </a:p>
          <a:p>
            <a:pPr marL="514350" indent="-514350">
              <a:buAutoNum type="arabicPeriod"/>
            </a:pPr>
            <a:r>
              <a:rPr lang="en-US" sz="2400" dirty="0"/>
              <a:t>Appreciate the role of piping in facilitating data transformation</a:t>
            </a:r>
          </a:p>
          <a:p>
            <a:pPr marL="514350" indent="-514350">
              <a:buAutoNum type="arabicPeriod"/>
            </a:pPr>
            <a:endParaRPr lang="en-US" sz="2400" dirty="0"/>
          </a:p>
          <a:p>
            <a:r>
              <a:rPr lang="en-US" sz="3200" dirty="0"/>
              <a:t>Objectives</a:t>
            </a:r>
          </a:p>
          <a:p>
            <a:pPr marL="514350" indent="-514350">
              <a:buAutoNum type="arabicPeriod"/>
            </a:pPr>
            <a:r>
              <a:rPr lang="en-US" sz="2400" dirty="0"/>
              <a:t>List the major forms of data transformation implemented in dplyr</a:t>
            </a:r>
          </a:p>
          <a:p>
            <a:pPr marL="514350" indent="-514350">
              <a:buAutoNum type="arabicPeriod"/>
            </a:pPr>
            <a:r>
              <a:rPr lang="en-US" sz="2400" dirty="0"/>
              <a:t>Extract columns meeting inclusion criteria from a data frame</a:t>
            </a:r>
          </a:p>
          <a:p>
            <a:pPr marL="514350" indent="-514350">
              <a:buAutoNum type="arabicPeriod"/>
            </a:pPr>
            <a:r>
              <a:rPr lang="en-US" sz="2400" dirty="0"/>
              <a:t>Create new calculated columns not found in the original data frame</a:t>
            </a:r>
          </a:p>
          <a:p>
            <a:pPr marL="514350" indent="-514350">
              <a:buFont typeface="Arial"/>
              <a:buAutoNum type="arabicPeriod"/>
            </a:pPr>
            <a:r>
              <a:rPr lang="en-US" sz="2400" dirty="0"/>
              <a:t>Use the pipe operator to pass the output of one function as an input to the next function</a:t>
            </a:r>
          </a:p>
          <a:p>
            <a:pPr marL="514350" indent="-514350">
              <a:buAutoNum type="arabicPeriod"/>
            </a:pPr>
            <a:endParaRPr lang="en-US" sz="2400" dirty="0"/>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988755" y="2545875"/>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0" y="2592337"/>
            <a:ext cx="12192000"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0" y="2637837"/>
            <a:ext cx="12384379"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044776373"/>
              </p:ext>
            </p:extLst>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038045568"/>
              </p:ext>
            </p:extLst>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endParaRPr lang="en-US"/>
          </a:p>
        </p:txBody>
      </p:sp>
      <p:sp>
        <p:nvSpPr>
          <p:cNvPr id="11" name="Text Placeholder 10"/>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9" name="Google Shape;351;p37"/>
          <p:cNvSpPr txBox="1"/>
          <p:nvPr/>
        </p:nvSpPr>
        <p:spPr>
          <a:xfrm>
            <a:off x="502920" y="1890818"/>
            <a:ext cx="11488710"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col_rec_tat</a:t>
            </a:r>
            <a:r>
              <a:rPr lang="en-US" sz="4000" b="1" dirty="0">
                <a:solidFill>
                  <a:srgbClr val="005493"/>
                </a:solidFill>
                <a:latin typeface="Calibri" panose="020F0502020204030204" pitchFamily="34" charset="0"/>
                <a:ea typeface="Calibri"/>
                <a:cs typeface="Consolas" panose="020B0609020204030204" pitchFamily="49" charset="0"/>
                <a:sym typeface="Calibri"/>
              </a:rPr>
              <a:t> </a:t>
            </a:r>
            <a:r>
              <a:rPr lang="en-US" sz="4000" dirty="0">
                <a:solidFill>
                  <a:srgbClr val="005493"/>
                </a:solidFill>
                <a:latin typeface="Calibri" panose="020F0502020204030204" pitchFamily="34" charset="0"/>
                <a:ea typeface="Calibri"/>
                <a:cs typeface="Consolas" panose="020B0609020204030204" pitchFamily="49" charset="0"/>
                <a:sym typeface="Calibri"/>
              </a:rPr>
              <a:t>and </a:t>
            </a:r>
            <a:r>
              <a:rPr lang="en-US" sz="4000" b="1" dirty="0" err="1">
                <a:solidFill>
                  <a:srgbClr val="005493"/>
                </a:solidFill>
                <a:latin typeface="Consolas" panose="020B0609020204030204" pitchFamily="49" charset="0"/>
                <a:ea typeface="Calibri"/>
                <a:cs typeface="Consolas" panose="020B0609020204030204" pitchFamily="49" charset="0"/>
                <a:sym typeface="Calibri"/>
              </a:rPr>
              <a:t>rec_ver_tat</a:t>
            </a:r>
            <a:r>
              <a:rPr lang="en-US" sz="4000" dirty="0">
                <a:solidFill>
                  <a:srgbClr val="005493"/>
                </a:solidFill>
                <a:latin typeface="Calibri" panose="020F0502020204030204" pitchFamily="34" charset="0"/>
                <a:ea typeface="Calibri"/>
                <a:cs typeface="Consolas" panose="020B0609020204030204" pitchFamily="49" charset="0"/>
                <a:sym typeface="Calibri"/>
              </a:rPr>
              <a:t>)</a:t>
            </a:r>
          </a:p>
        </p:txBody>
      </p:sp>
    </p:spTree>
    <p:extLst>
      <p:ext uri="{BB962C8B-B14F-4D97-AF65-F5344CB8AC3E}">
        <p14:creationId xmlns:p14="http://schemas.microsoft.com/office/powerpoint/2010/main" val="74899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936472" y="2860520"/>
            <a:ext cx="11255528"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a:t>
            </a:r>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Answering the age old lab question</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There have been some complaints from a few inpatient units that turnaround times are longer than expected. You would like to a take a closer look at the tests that took longer than expected. For these inpatient samples turnaround times should rarely be longer than 18 hours, so you would specifically like to filter rows that are from inpatients and have a total turnaround time (collect to verify) of more than 18 hours.</a:t>
            </a:r>
          </a:p>
        </p:txBody>
      </p:sp>
    </p:spTree>
    <p:extLst>
      <p:ext uri="{BB962C8B-B14F-4D97-AF65-F5344CB8AC3E}">
        <p14:creationId xmlns:p14="http://schemas.microsoft.com/office/powerpoint/2010/main" val="2640509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221978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3610" y="2388315"/>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col_rec_tat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rec_ver_tat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623610" y="1786912"/>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covid_testing</a:t>
            </a:r>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patient_class</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inpatient</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6" name="TextBox 5"/>
          <p:cNvSpPr txBox="1"/>
          <p:nvPr/>
        </p:nvSpPr>
        <p:spPr>
          <a:xfrm>
            <a:off x="623610" y="3282396"/>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filter(</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18)</a:t>
            </a:r>
          </a:p>
        </p:txBody>
      </p:sp>
      <p:sp>
        <p:nvSpPr>
          <p:cNvPr id="7" name="Rectangle 6"/>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8465779"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err="1">
                <a:solidFill>
                  <a:schemeClr val="accent3">
                    <a:lumMod val="75000"/>
                  </a:schemeClr>
                </a:solidFill>
                <a:latin typeface="Consolas" panose="020B0609020204030204" pitchFamily="49" charset="0"/>
                <a:ea typeface="Courier New"/>
                <a:cs typeface="Courier New"/>
                <a:sym typeface="Courier New"/>
              </a:rPr>
              <a:t>patient_class</a:t>
            </a:r>
            <a:r>
              <a:rPr lang="en-US" sz="2800" dirty="0">
                <a:solidFill>
                  <a:schemeClr val="accent3">
                    <a:lumMod val="75000"/>
                  </a:schemeClr>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84810" y="3166276"/>
            <a:ext cx="3679639" cy="523220"/>
          </a:xfrm>
          <a:prstGeom prst="rect">
            <a:avLst/>
          </a:prstGeom>
        </p:spPr>
        <p:txBody>
          <a:bodyPr wrap="square">
            <a:spAutoFit/>
          </a:bodyPr>
          <a:lstStyle/>
          <a:p>
            <a:r>
              <a:rPr lang="en-US" sz="2800" dirty="0" err="1">
                <a:solidFill>
                  <a:srgbClr val="0365C0"/>
                </a:solidFill>
                <a:latin typeface="Consolas" panose="020B0609020204030204" pitchFamily="49" charset="0"/>
                <a:ea typeface="Courier New"/>
                <a:cs typeface="Courier New"/>
                <a:sym typeface="Courier New"/>
              </a:rPr>
              <a:t>covid_testing</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557408" y="4204914"/>
            <a:ext cx="11160690"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40635" y="4365849"/>
            <a:ext cx="10240304"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a:t>
            </a:r>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solidFill>
                  <a:schemeClr val="tx1"/>
                </a:solidFill>
                <a:latin typeface="Consolas" panose="020B0609020204030204" pitchFamily="49" charset="0"/>
                <a:ea typeface="Courier New"/>
                <a:cs typeface="Courier New"/>
                <a:sym typeface="Courier New"/>
              </a:rPr>
              <a:t>, </a:t>
            </a:r>
            <a:r>
              <a:rPr lang="en-US" sz="2800" dirty="0" err="1">
                <a:solidFill>
                  <a:schemeClr val="tx1"/>
                </a:solidFill>
                <a:latin typeface="Consolas" panose="020B0609020204030204" pitchFamily="49" charset="0"/>
                <a:ea typeface="Courier New"/>
                <a:cs typeface="Courier New"/>
                <a:sym typeface="Courier New"/>
              </a:rPr>
              <a:t>patient_class</a:t>
            </a:r>
            <a:r>
              <a:rPr lang="en-US" sz="2800" dirty="0">
                <a:solidFill>
                  <a:schemeClr val="tx1"/>
                </a:solidFill>
                <a:latin typeface="Consolas" panose="020B0609020204030204" pitchFamily="49" charset="0"/>
                <a:ea typeface="Courier New"/>
                <a:cs typeface="Courier New"/>
                <a:sym typeface="Courier New"/>
              </a:rPr>
              <a:t> == ‘inpatient’</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740635" y="4950624"/>
            <a:ext cx="10831811" cy="523220"/>
          </a:xfrm>
          <a:prstGeom prst="rect">
            <a:avLst/>
          </a:prstGeom>
        </p:spPr>
        <p:txBody>
          <a:bodyPr wrap="none">
            <a:spAutoFit/>
          </a:bodyPr>
          <a:lstStyle/>
          <a:p>
            <a:r>
              <a:rPr lang="en-US" sz="2800" dirty="0" err="1">
                <a:solidFill>
                  <a:schemeClr val="tx1"/>
                </a:solidFill>
                <a:latin typeface="Consolas" panose="020B0609020204030204" pitchFamily="49" charset="0"/>
                <a:ea typeface="Courier New"/>
                <a:cs typeface="Courier New"/>
                <a:sym typeface="Courier New"/>
              </a:rPr>
              <a:t>covid_testing</a:t>
            </a:r>
            <a:r>
              <a:rPr lang="en-US" sz="2800" dirty="0">
                <a:latin typeface="Consolas" panose="020B0609020204030204" pitchFamily="49" charset="0"/>
                <a:ea typeface="Courier New"/>
                <a:cs typeface="Courier New"/>
                <a:sym typeface="Courier New"/>
              </a:rPr>
              <a:t> %&gt;% filter(</a:t>
            </a:r>
            <a:r>
              <a:rPr lang="en-US" sz="2800" dirty="0" err="1">
                <a:latin typeface="Consolas" panose="020B0609020204030204" pitchFamily="49" charset="0"/>
                <a:ea typeface="Courier New"/>
                <a:cs typeface="Courier New"/>
                <a:sym typeface="Courier New"/>
              </a:rPr>
              <a:t>patient_class</a:t>
            </a:r>
            <a:r>
              <a:rPr lang="en-US" sz="2800" dirty="0">
                <a:latin typeface="Consolas" panose="020B0609020204030204" pitchFamily="49" charset="0"/>
                <a:ea typeface="Courier New"/>
                <a:cs typeface="Courier New"/>
                <a:sym typeface="Courier New"/>
              </a:rPr>
              <a:t> == ‘inpatient’)</a:t>
            </a:r>
            <a:endParaRPr lang="en-US" sz="28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085878" y="5797625"/>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073009" y="3157603"/>
            <a:ext cx="77617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86929" y="184978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92000" y="1901450"/>
            <a:ext cx="10782260" cy="2677656"/>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patient_class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‘inpatient’)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col_rec_tat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rec_ver_tat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18)</a:t>
            </a: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Rectangle 6">
            <a:extLst>
              <a:ext uri="{FF2B5EF4-FFF2-40B4-BE49-F238E27FC236}">
                <a16:creationId xmlns:a16="http://schemas.microsoft.com/office/drawing/2014/main" id="{BB9BE619-5752-434B-923C-3017372223D7}"/>
              </a:ext>
            </a:extLst>
          </p:cNvPr>
          <p:cNvSpPr/>
          <p:nvPr/>
        </p:nvSpPr>
        <p:spPr>
          <a:xfrm>
            <a:off x="549019" y="4127117"/>
            <a:ext cx="11018141" cy="2062103"/>
          </a:xfrm>
          <a:prstGeom prst="rect">
            <a:avLst/>
          </a:prstGeom>
        </p:spPr>
        <p:txBody>
          <a:bodyPr wrap="square">
            <a:spAutoFit/>
          </a:bodyPr>
          <a:lstStyle/>
          <a:p>
            <a:r>
              <a:rPr lang="en-US" sz="3200" dirty="0">
                <a:latin typeface="Calibri" panose="020F0502020204030204" pitchFamily="34" charset="0"/>
              </a:rPr>
              <a:t>1. Filter to extract a subset of inpatient results</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select only the results with a total turnaround time greater than 18 hours</a:t>
            </a:r>
            <a:endParaRPr lang="en-US" sz="2800" dirty="0">
              <a:latin typeface="Calibri" panose="020F0502020204030204" pitchFamily="34" charset="0"/>
            </a:endParaRPr>
          </a:p>
        </p:txBody>
      </p:sp>
    </p:spTree>
    <p:extLst>
      <p:ext uri="{BB962C8B-B14F-4D97-AF65-F5344CB8AC3E}">
        <p14:creationId xmlns:p14="http://schemas.microsoft.com/office/powerpoint/2010/main" val="260780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44827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mj-lt"/>
              </a:rPr>
              <a:t>Your Turn 4</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tests from the clinic (</a:t>
            </a:r>
            <a:r>
              <a:rPr lang="en-US" sz="2800" b="1" dirty="0" err="1">
                <a:solidFill>
                  <a:srgbClr val="005493"/>
                </a:solidFill>
                <a:latin typeface="Consolas" panose="020B0609020204030204" pitchFamily="49" charset="0"/>
                <a:ea typeface="Calibri"/>
                <a:cs typeface="Calibri"/>
                <a:sym typeface="Calibri"/>
              </a:rPr>
              <a:t>clinic_name</a:t>
            </a:r>
            <a:r>
              <a:rPr lang="en-US" sz="2800" dirty="0">
                <a:solidFill>
                  <a:srgbClr val="005493"/>
                </a:solidFill>
                <a:latin typeface="Calibri"/>
                <a:ea typeface="Calibri"/>
                <a:cs typeface="Calibri"/>
                <a:sym typeface="Calibri"/>
              </a:rPr>
              <a:t>) of "</a:t>
            </a:r>
            <a:r>
              <a:rPr lang="en-US" sz="2800" dirty="0" err="1">
                <a:solidFill>
                  <a:srgbClr val="005493"/>
                </a:solidFill>
                <a:latin typeface="Calibri"/>
                <a:ea typeface="Calibri"/>
                <a:cs typeface="Calibri"/>
                <a:sym typeface="Calibri"/>
              </a:rPr>
              <a:t>picu</a:t>
            </a:r>
            <a:r>
              <a:rPr lang="en-US" sz="2800" dirty="0">
                <a:solidFill>
                  <a:srgbClr val="005493"/>
                </a:solidFill>
                <a:latin typeface="Calibri"/>
                <a:ea typeface="Calibri"/>
                <a:cs typeface="Calibri"/>
                <a:sym typeface="Calibri"/>
              </a:rPr>
              <a:t>"</a:t>
            </a:r>
          </a:p>
          <a:p>
            <a:pPr marL="6803" marR="2721"/>
            <a:r>
              <a:rPr lang="en-US" sz="2800" dirty="0">
                <a:solidFill>
                  <a:srgbClr val="005493"/>
                </a:solidFill>
                <a:latin typeface="Calibri"/>
                <a:ea typeface="Calibri"/>
                <a:cs typeface="Calibri"/>
                <a:sym typeface="Calibri"/>
              </a:rPr>
              <a:t>2. Adds a column with the total turnaround time (sum of </a:t>
            </a:r>
            <a:r>
              <a:rPr lang="en-US" sz="2800" b="1" dirty="0" err="1">
                <a:solidFill>
                  <a:srgbClr val="005493"/>
                </a:solidFill>
                <a:latin typeface="Consolas" panose="020B0609020204030204" pitchFamily="49" charset="0"/>
                <a:ea typeface="Calibri"/>
                <a:cs typeface="Consolas" panose="020B0609020204030204" pitchFamily="49" charset="0"/>
                <a:sym typeface="Calibri"/>
              </a:rPr>
              <a:t>col_ver_tat</a:t>
            </a:r>
            <a:r>
              <a:rPr lang="en-US" sz="2800" dirty="0">
                <a:solidFill>
                  <a:srgbClr val="005493"/>
                </a:solidFill>
                <a:latin typeface="Calibri"/>
                <a:ea typeface="Calibri"/>
                <a:cs typeface="Calibri"/>
                <a:sym typeface="Calibri"/>
              </a:rPr>
              <a:t> and </a:t>
            </a:r>
            <a:r>
              <a:rPr lang="en-US" sz="2800" b="1" dirty="0" err="1">
                <a:solidFill>
                  <a:srgbClr val="005493"/>
                </a:solidFill>
                <a:latin typeface="Consolas" panose="020B0609020204030204" pitchFamily="49" charset="0"/>
                <a:ea typeface="Calibri"/>
                <a:cs typeface="Calibri"/>
                <a:sym typeface="Calibri"/>
              </a:rPr>
              <a:t>rec_ver_tat</a:t>
            </a:r>
            <a:r>
              <a:rPr lang="en-US" sz="2800" dirty="0">
                <a:solidFill>
                  <a:srgbClr val="005493"/>
                </a:solidFill>
                <a:latin typeface="Calibri"/>
                <a:ea typeface="Calibri"/>
                <a:cs typeface="Calibri"/>
                <a:sym typeface="Calibri"/>
              </a:rPr>
              <a:t>)</a:t>
            </a:r>
            <a:endParaRPr lang="en-US" sz="2800" b="1" dirty="0">
              <a:solidFill>
                <a:srgbClr val="005493"/>
              </a:solidFill>
              <a:latin typeface="Calibri"/>
              <a:ea typeface="Calibri"/>
              <a:cs typeface="Calibri"/>
              <a:sym typeface="Calibri"/>
            </a:endParaRPr>
          </a:p>
          <a:p>
            <a:pPr marL="6803" marR="2721"/>
            <a:r>
              <a:rPr lang="en-US" sz="2800" dirty="0">
                <a:solidFill>
                  <a:srgbClr val="005493"/>
                </a:solidFill>
                <a:latin typeface="Calibri"/>
                <a:ea typeface="Calibri"/>
                <a:cs typeface="Calibri"/>
                <a:sym typeface="Calibri"/>
              </a:rPr>
              <a:t>3. Filters to include only the turnaround times greater than 10 hours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905565"/>
            <a:ext cx="8292662" cy="1138773"/>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 call it whatever you want.</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316713" y="1730026"/>
            <a:ext cx="8214231" cy="1013570"/>
          </a:xfrm>
        </p:spPr>
        <p:txBody>
          <a:bodyPr>
            <a:normAutofit lnSpcReduction="10000"/>
          </a:bodyPr>
          <a:lstStyle/>
          <a:p>
            <a:pPr marL="0" indent="0">
              <a:buNone/>
            </a:pPr>
            <a:r>
              <a:rPr lang="en-US" sz="2400" b="1" dirty="0" err="1"/>
              <a:t>dplyr</a:t>
            </a:r>
            <a:r>
              <a:rPr lang="en-US" sz="2400" dirty="0"/>
              <a:t> is a package that provides a </a:t>
            </a:r>
            <a:r>
              <a:rPr lang="en-US" sz="2400" b="1" dirty="0"/>
              <a:t>grammar of data manipulation</a:t>
            </a:r>
            <a:r>
              <a:rPr lang="en-US" sz="2400" dirty="0"/>
              <a:t>. Common operations include extracting a subset of your data set and adding new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3"/>
          <a:stretch>
            <a:fillRect/>
          </a:stretch>
        </p:blipFill>
        <p:spPr>
          <a:xfrm>
            <a:off x="1489995" y="2885089"/>
            <a:ext cx="1488242" cy="689291"/>
          </a:xfrm>
          <a:prstGeom prst="rect">
            <a:avLst/>
          </a:prstGeom>
        </p:spPr>
      </p:pic>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492930" y="2885088"/>
            <a:ext cx="8214231" cy="843488"/>
          </a:xfrm>
          <a:prstGeom prst="rect">
            <a:avLst/>
          </a:prstGeom>
        </p:spPr>
        <p:txBody>
          <a:bodyPr vert="horz" lIns="45720" tIns="45720" rIns="4572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Fully utilizing </a:t>
            </a:r>
            <a:r>
              <a:rPr lang="en-US" sz="2400" b="1" dirty="0" err="1"/>
              <a:t>dplyr</a:t>
            </a:r>
            <a:r>
              <a:rPr lang="en-US" sz="2400" dirty="0"/>
              <a:t> requires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492929" y="3853597"/>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The </a:t>
            </a:r>
            <a:r>
              <a:rPr lang="en-US" sz="2400" b="1" dirty="0"/>
              <a:t>filter</a:t>
            </a:r>
            <a:r>
              <a:rPr lang="en-US" sz="2400" dirty="0"/>
              <a:t> function allows you to extract a subset of your data using logical conditions</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492928" y="4804393"/>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The </a:t>
            </a:r>
            <a:r>
              <a:rPr lang="en-US" sz="2400" b="1" dirty="0"/>
              <a:t>mutate</a:t>
            </a:r>
            <a:r>
              <a:rPr lang="en-US" sz="2400" dirty="0"/>
              <a:t> function allows you to add new columns to your data frame that can apply calculations across columns in your data frame</a:t>
            </a:r>
          </a:p>
        </p:txBody>
      </p:sp>
      <p:sp>
        <p:nvSpPr>
          <p:cNvPr id="23" name="Google Shape;46;p7">
            <a:extLst>
              <a:ext uri="{FF2B5EF4-FFF2-40B4-BE49-F238E27FC236}">
                <a16:creationId xmlns:a16="http://schemas.microsoft.com/office/drawing/2014/main" id="{2B391220-C445-5F45-96E9-40E2829769BB}"/>
              </a:ext>
            </a:extLst>
          </p:cNvPr>
          <p:cNvSpPr>
            <a:spLocks noChangeAspect="1"/>
          </p:cNvSpPr>
          <p:nvPr/>
        </p:nvSpPr>
        <p:spPr>
          <a:xfrm>
            <a:off x="1877758" y="1682451"/>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graphicFrame>
        <p:nvGraphicFramePr>
          <p:cNvPr id="24" name="Google Shape;154;p18">
            <a:extLst>
              <a:ext uri="{FF2B5EF4-FFF2-40B4-BE49-F238E27FC236}">
                <a16:creationId xmlns:a16="http://schemas.microsoft.com/office/drawing/2014/main" id="{E2E5A1F7-4B72-2D4C-BCE2-8751CB4C84C8}"/>
              </a:ext>
            </a:extLst>
          </p:cNvPr>
          <p:cNvGraphicFramePr/>
          <p:nvPr>
            <p:extLst>
              <p:ext uri="{D42A27DB-BD31-4B8C-83A1-F6EECF244321}">
                <p14:modId xmlns:p14="http://schemas.microsoft.com/office/powerpoint/2010/main" val="1851794178"/>
              </p:ext>
            </p:extLst>
          </p:nvPr>
        </p:nvGraphicFramePr>
        <p:xfrm>
          <a:off x="208589" y="3749276"/>
          <a:ext cx="1034955" cy="951979"/>
        </p:xfrm>
        <a:graphic>
          <a:graphicData uri="http://schemas.openxmlformats.org/drawingml/2006/table">
            <a:tbl>
              <a:tblPr firstRow="1" bandRow="1">
                <a:noFill/>
                <a:tableStyleId>{809C1C93-8995-4D9E-87C8-A8817AF97DB9}</a:tableStyleId>
              </a:tblPr>
              <a:tblGrid>
                <a:gridCol w="205509">
                  <a:extLst>
                    <a:ext uri="{9D8B030D-6E8A-4147-A177-3AD203B41FA5}">
                      <a16:colId xmlns:a16="http://schemas.microsoft.com/office/drawing/2014/main" val="20000"/>
                    </a:ext>
                  </a:extLst>
                </a:gridCol>
                <a:gridCol w="194407">
                  <a:extLst>
                    <a:ext uri="{9D8B030D-6E8A-4147-A177-3AD203B41FA5}">
                      <a16:colId xmlns:a16="http://schemas.microsoft.com/office/drawing/2014/main" val="20001"/>
                    </a:ext>
                  </a:extLst>
                </a:gridCol>
                <a:gridCol w="609639">
                  <a:extLst>
                    <a:ext uri="{9D8B030D-6E8A-4147-A177-3AD203B41FA5}">
                      <a16:colId xmlns:a16="http://schemas.microsoft.com/office/drawing/2014/main" val="20002"/>
                    </a:ext>
                  </a:extLst>
                </a:gridCol>
                <a:gridCol w="25400">
                  <a:extLst>
                    <a:ext uri="{9D8B030D-6E8A-4147-A177-3AD203B41FA5}">
                      <a16:colId xmlns:a16="http://schemas.microsoft.com/office/drawing/2014/main" val="20003"/>
                    </a:ext>
                  </a:extLst>
                </a:gridCol>
              </a:tblGrid>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5997">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5" name="Google Shape;156;p18">
            <a:extLst>
              <a:ext uri="{FF2B5EF4-FFF2-40B4-BE49-F238E27FC236}">
                <a16:creationId xmlns:a16="http://schemas.microsoft.com/office/drawing/2014/main" id="{2691A68C-5075-7148-B0BE-09B4879622EB}"/>
              </a:ext>
            </a:extLst>
          </p:cNvPr>
          <p:cNvGraphicFramePr/>
          <p:nvPr>
            <p:extLst>
              <p:ext uri="{D42A27DB-BD31-4B8C-83A1-F6EECF244321}">
                <p14:modId xmlns:p14="http://schemas.microsoft.com/office/powerpoint/2010/main" val="1193261454"/>
              </p:ext>
            </p:extLst>
          </p:nvPr>
        </p:nvGraphicFramePr>
        <p:xfrm>
          <a:off x="1877758" y="3957436"/>
          <a:ext cx="1259548" cy="431130"/>
        </p:xfrm>
        <a:graphic>
          <a:graphicData uri="http://schemas.openxmlformats.org/drawingml/2006/table">
            <a:tbl>
              <a:tblPr firstRow="1" bandRow="1">
                <a:noFill/>
                <a:tableStyleId>{809C1C93-8995-4D9E-87C8-A8817AF97DB9}</a:tableStyleId>
              </a:tblPr>
              <a:tblGrid>
                <a:gridCol w="251916">
                  <a:extLst>
                    <a:ext uri="{9D8B030D-6E8A-4147-A177-3AD203B41FA5}">
                      <a16:colId xmlns:a16="http://schemas.microsoft.com/office/drawing/2014/main" val="20000"/>
                    </a:ext>
                  </a:extLst>
                </a:gridCol>
                <a:gridCol w="238307">
                  <a:extLst>
                    <a:ext uri="{9D8B030D-6E8A-4147-A177-3AD203B41FA5}">
                      <a16:colId xmlns:a16="http://schemas.microsoft.com/office/drawing/2014/main" val="20001"/>
                    </a:ext>
                  </a:extLst>
                </a:gridCol>
                <a:gridCol w="344950">
                  <a:extLst>
                    <a:ext uri="{9D8B030D-6E8A-4147-A177-3AD203B41FA5}">
                      <a16:colId xmlns:a16="http://schemas.microsoft.com/office/drawing/2014/main" val="20002"/>
                    </a:ext>
                  </a:extLst>
                </a:gridCol>
                <a:gridCol w="424375">
                  <a:extLst>
                    <a:ext uri="{9D8B030D-6E8A-4147-A177-3AD203B41FA5}">
                      <a16:colId xmlns:a16="http://schemas.microsoft.com/office/drawing/2014/main" val="20003"/>
                    </a:ext>
                  </a:extLst>
                </a:gridCol>
              </a:tblGrid>
              <a:tr h="14371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4371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6" name="Right Arrow 25">
            <a:extLst>
              <a:ext uri="{FF2B5EF4-FFF2-40B4-BE49-F238E27FC236}">
                <a16:creationId xmlns:a16="http://schemas.microsoft.com/office/drawing/2014/main" id="{D0EBE59F-9360-BB41-A86A-4C4C6C26D80E}"/>
              </a:ext>
            </a:extLst>
          </p:cNvPr>
          <p:cNvSpPr/>
          <p:nvPr/>
        </p:nvSpPr>
        <p:spPr>
          <a:xfrm>
            <a:off x="1404626" y="4091409"/>
            <a:ext cx="393761" cy="1805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571F81AA-B4FE-E947-B544-155748473E05}"/>
              </a:ext>
            </a:extLst>
          </p:cNvPr>
          <p:cNvPicPr>
            <a:picLocks noChangeAspect="1"/>
          </p:cNvPicPr>
          <p:nvPr/>
        </p:nvPicPr>
        <p:blipFill>
          <a:blip r:embed="rId5"/>
          <a:stretch>
            <a:fillRect/>
          </a:stretch>
        </p:blipFill>
        <p:spPr>
          <a:xfrm>
            <a:off x="112614" y="4905595"/>
            <a:ext cx="3204099" cy="873846"/>
          </a:xfrm>
          <a:prstGeom prst="rect">
            <a:avLst/>
          </a:prstGeom>
        </p:spPr>
      </p:pic>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6339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757298106"/>
              </p:ext>
            </p:extLst>
          </p:nvPr>
        </p:nvGraphicFramePr>
        <p:xfrm>
          <a:off x="170751" y="2693422"/>
          <a:ext cx="5378884" cy="2671130"/>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5154971"/>
              </p:ext>
            </p:extLst>
          </p:nvPr>
        </p:nvGraphicFramePr>
        <p:xfrm>
          <a:off x="6704901" y="2694447"/>
          <a:ext cx="5378884" cy="2671125"/>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3927780260"/>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920912751"/>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14618738"/>
              </p:ext>
            </p:extLst>
          </p:nvPr>
        </p:nvGraphicFramePr>
        <p:xfrm>
          <a:off x="177798" y="3122824"/>
          <a:ext cx="4771962" cy="2877925"/>
        </p:xfrm>
        <a:graphic>
          <a:graphicData uri="http://schemas.openxmlformats.org/drawingml/2006/table">
            <a:tbl>
              <a:tblPr firstRow="1" bandRow="1">
                <a:tableStyleId>{71CB66AA-850D-4605-A19E-2ED404D436C7}</a:tableStyleId>
              </a:tblPr>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392610466"/>
              </p:ext>
            </p:extLst>
          </p:nvPr>
        </p:nvGraphicFramePr>
        <p:xfrm>
          <a:off x="6000750" y="3123852"/>
          <a:ext cx="4846320" cy="2876895"/>
        </p:xfrm>
        <a:graphic>
          <a:graphicData uri="http://schemas.openxmlformats.org/drawingml/2006/table">
            <a:tbl>
              <a:tblPr firstRow="1" bandRow="1">
                <a:tableStyleId>{71CB66AA-850D-4605-A19E-2ED404D436C7}</a:tableStyleId>
              </a:tblPr>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6000" dirty="0">
                <a:solidFill>
                  <a:srgbClr val="005493"/>
                </a:solidFill>
                <a:sym typeface="Arial"/>
              </a:rPr>
              <a:t>Pop Quiz</a:t>
            </a:r>
          </a:p>
        </p:txBody>
      </p:sp>
      <p:sp>
        <p:nvSpPr>
          <p:cNvPr id="6" name="Google Shape;218;p24"/>
          <p:cNvSpPr txBox="1"/>
          <p:nvPr/>
        </p:nvSpPr>
        <p:spPr>
          <a:xfrm>
            <a:off x="1593408" y="1714603"/>
            <a:ext cx="9196829" cy="1323482"/>
          </a:xfrm>
          <a:prstGeom prst="rect">
            <a:avLst/>
          </a:prstGeom>
          <a:noFill/>
          <a:ln>
            <a:noFill/>
          </a:ln>
        </p:spPr>
        <p:txBody>
          <a:bodyPr spcFirstLastPara="1" wrap="square" lIns="0" tIns="6455" rIns="0" bIns="0" anchor="t" anchorCtr="0">
            <a:noAutofit/>
          </a:bodyPr>
          <a:lstStyle/>
          <a:p>
            <a:pPr marL="6803" marR="2721">
              <a:buClr>
                <a:srgbClr val="0070C0"/>
              </a:buClr>
            </a:pPr>
            <a:r>
              <a:rPr lang="en-US" sz="2800" dirty="0">
                <a:solidFill>
                  <a:srgbClr val="005493"/>
                </a:solidFill>
                <a:latin typeface="Calibri"/>
                <a:ea typeface="Calibri"/>
                <a:cs typeface="Calibri"/>
                <a:sym typeface="Calibri"/>
              </a:rPr>
              <a:t>The default behavior of arrange() is to order from lower to higher values. </a:t>
            </a:r>
          </a:p>
          <a:p>
            <a:pPr marL="6803" marR="2721">
              <a:buClr>
                <a:srgbClr val="0070C0"/>
              </a:buClr>
            </a:pPr>
            <a:endParaRPr lang="en-US" sz="2800" dirty="0">
              <a:solidFill>
                <a:srgbClr val="005493"/>
              </a:solidFill>
              <a:latin typeface="Calibri"/>
              <a:ea typeface="Calibri"/>
              <a:cs typeface="Calibri"/>
              <a:sym typeface="Calibri"/>
            </a:endParaRPr>
          </a:p>
          <a:p>
            <a:pPr marL="6803" marR="2721">
              <a:buClr>
                <a:srgbClr val="0070C0"/>
              </a:buClr>
            </a:pPr>
            <a:r>
              <a:rPr lang="en-US" sz="2800" dirty="0">
                <a:solidFill>
                  <a:srgbClr val="005493"/>
                </a:solidFill>
                <a:latin typeface="Calibri"/>
                <a:ea typeface="Calibri"/>
                <a:cs typeface="Calibri"/>
                <a:sym typeface="Calibri"/>
              </a:rPr>
              <a:t>When might arrange() place "1000" before "50"?</a:t>
            </a:r>
          </a:p>
        </p:txBody>
      </p:sp>
    </p:spTree>
    <p:extLst>
      <p:ext uri="{BB962C8B-B14F-4D97-AF65-F5344CB8AC3E}">
        <p14:creationId xmlns:p14="http://schemas.microsoft.com/office/powerpoint/2010/main" val="126624012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2599" y="531932"/>
            <a:ext cx="7926801" cy="777536"/>
          </a:xfrm>
        </p:spPr>
        <p:txBody>
          <a:bodyPr/>
          <a:lstStyle/>
          <a:p>
            <a:r>
              <a:rPr lang="en-US" sz="4800" dirty="0">
                <a:solidFill>
                  <a:srgbClr val="000000"/>
                </a:solidFill>
              </a:rPr>
              <a:t>Example: Applying the pipe</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406862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88900"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257060" y="684965"/>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8" name="Google Shape;54;p8"/>
          <p:cNvSpPr txBox="1"/>
          <p:nvPr/>
        </p:nvSpPr>
        <p:spPr>
          <a:xfrm>
            <a:off x="2152094" y="1934854"/>
            <a:ext cx="7880193" cy="1386964"/>
          </a:xfrm>
          <a:prstGeom prst="rect">
            <a:avLst/>
          </a:prstGeom>
          <a:noFill/>
          <a:ln>
            <a:noFill/>
          </a:ln>
        </p:spPr>
        <p:txBody>
          <a:bodyPr spcFirstLastPara="1" wrap="square" lIns="0" tIns="6455" rIns="0" bIns="0" anchor="t" anchorCtr="0">
            <a:noAutofit/>
          </a:bodyPr>
          <a:lstStyle/>
          <a:p>
            <a:pPr marL="6803" marR="2721" algn="ctr">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03-Transform.Rmd"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pic>
        <p:nvPicPr>
          <p:cNvPr id="5" name="Picture 4">
            <a:extLst>
              <a:ext uri="{FF2B5EF4-FFF2-40B4-BE49-F238E27FC236}">
                <a16:creationId xmlns:a16="http://schemas.microsoft.com/office/drawing/2014/main" id="{2E7E7D13-9196-F634-A2C8-F9B5A78C9302}"/>
              </a:ext>
            </a:extLst>
          </p:cNvPr>
          <p:cNvPicPr>
            <a:picLocks noChangeAspect="1"/>
          </p:cNvPicPr>
          <p:nvPr/>
        </p:nvPicPr>
        <p:blipFill>
          <a:blip r:embed="rId4"/>
          <a:stretch>
            <a:fillRect/>
          </a:stretch>
        </p:blipFill>
        <p:spPr>
          <a:xfrm>
            <a:off x="862236" y="4229664"/>
            <a:ext cx="10459910" cy="1943371"/>
          </a:xfrm>
          <a:prstGeom prst="rect">
            <a:avLst/>
          </a:prstGeom>
        </p:spPr>
      </p:pic>
      <p:sp>
        <p:nvSpPr>
          <p:cNvPr id="7" name="Oval 6">
            <a:extLst>
              <a:ext uri="{FF2B5EF4-FFF2-40B4-BE49-F238E27FC236}">
                <a16:creationId xmlns:a16="http://schemas.microsoft.com/office/drawing/2014/main" id="{6094794F-D70D-C142-C70C-CEFFBA4B3B67}"/>
              </a:ext>
            </a:extLst>
          </p:cNvPr>
          <p:cNvSpPr/>
          <p:nvPr/>
        </p:nvSpPr>
        <p:spPr>
          <a:xfrm>
            <a:off x="10684933" y="4656667"/>
            <a:ext cx="644831" cy="60216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26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t>Goal</a:t>
            </a:r>
          </a:p>
          <a:p>
            <a:pPr marL="514350" indent="-514350">
              <a:buAutoNum type="arabicPeriod"/>
            </a:pPr>
            <a:r>
              <a:rPr lang="en-US" sz="2800" dirty="0"/>
              <a:t>Learn how to use dplyr to transform data frames</a:t>
            </a:r>
          </a:p>
          <a:p>
            <a:pPr marL="514350" indent="-514350">
              <a:buAutoNum type="arabicPeriod"/>
            </a:pPr>
            <a:r>
              <a:rPr lang="en-US" sz="2800" dirty="0"/>
              <a:t>Appreciate the role of piping in facilitating data transformation</a:t>
            </a:r>
          </a:p>
          <a:p>
            <a:pPr marL="514350" indent="-514350">
              <a:buAutoNum type="arabicPeriod"/>
            </a:pPr>
            <a:endParaRPr lang="en-US" sz="2800" dirty="0"/>
          </a:p>
          <a:p>
            <a:r>
              <a:rPr lang="en-US" sz="3600" dirty="0"/>
              <a:t>Objectives</a:t>
            </a:r>
          </a:p>
          <a:p>
            <a:pPr marL="514350" indent="-514350">
              <a:buAutoNum type="arabicPeriod"/>
            </a:pPr>
            <a:r>
              <a:rPr lang="en-US" sz="2800" dirty="0"/>
              <a:t>List the major forms of data transformation implemented in dplyr</a:t>
            </a:r>
          </a:p>
          <a:p>
            <a:pPr marL="514350" indent="-514350">
              <a:buAutoNum type="arabicPeriod"/>
            </a:pPr>
            <a:r>
              <a:rPr lang="en-US" sz="2800" dirty="0"/>
              <a:t>Extract columns meeting inclusion criteria from a data frame</a:t>
            </a:r>
          </a:p>
          <a:p>
            <a:pPr marL="514350" indent="-514350">
              <a:buAutoNum type="arabicPeriod"/>
            </a:pPr>
            <a:r>
              <a:rPr lang="en-US" sz="2800" dirty="0"/>
              <a:t>Create new calculated columns not found in the original data frame</a:t>
            </a:r>
          </a:p>
          <a:p>
            <a:pPr marL="514350" indent="-514350">
              <a:buFont typeface="Arial"/>
              <a:buAutoNum type="arabicPeriod"/>
            </a:pPr>
            <a:r>
              <a:rPr lang="en-US" sz="2800" dirty="0"/>
              <a:t>Use the pipe operator to pass the output of one function as an input to the next function</a:t>
            </a:r>
          </a:p>
          <a:p>
            <a:pPr marL="514350" indent="-514350">
              <a:buAutoNum type="arabicPeriod"/>
            </a:pPr>
            <a:endParaRPr lang="en-US" sz="2800" dirty="0"/>
          </a:p>
        </p:txBody>
      </p:sp>
    </p:spTree>
    <p:extLst>
      <p:ext uri="{BB962C8B-B14F-4D97-AF65-F5344CB8AC3E}">
        <p14:creationId xmlns:p14="http://schemas.microsoft.com/office/powerpoint/2010/main" val="153303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0908371"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biochem</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biochem</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265065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49779</TotalTime>
  <Words>6069</Words>
  <Application>Microsoft Office PowerPoint</Application>
  <PresentationFormat>Widescreen</PresentationFormat>
  <Paragraphs>753</Paragraphs>
  <Slides>60</Slides>
  <Notes>59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60</vt:i4>
      </vt:variant>
    </vt:vector>
  </HeadingPairs>
  <TitlesOfParts>
    <vt:vector size="76" baseType="lpstr">
      <vt:lpstr>Arial</vt:lpstr>
      <vt:lpstr>Calibri</vt:lpstr>
      <vt:lpstr>Cambria</vt:lpstr>
      <vt:lpstr>Consolas</vt:lpstr>
      <vt:lpstr>Courier New</vt:lpstr>
      <vt:lpstr>Gill Sans</vt:lpstr>
      <vt:lpstr>Helvetica</vt:lpstr>
      <vt:lpstr>Monaco</vt:lpstr>
      <vt:lpstr>Times New Roman</vt:lpstr>
      <vt:lpstr>Trebuchet MS</vt:lpstr>
      <vt:lpstr>Tw Cen MT</vt:lpstr>
      <vt:lpstr>Tw Cen MT Condensed</vt:lpstr>
      <vt:lpstr>Verdana</vt:lpstr>
      <vt:lpstr>Wingdings 3</vt:lpstr>
      <vt:lpstr>Office Theme</vt:lpstr>
      <vt:lpstr>Integral</vt:lpstr>
      <vt:lpstr>Data Transformation</vt:lpstr>
      <vt:lpstr>PowerPoint Presentation</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PowerPoint Presentation</vt:lpstr>
      <vt:lpstr>filter()</vt:lpstr>
      <vt:lpstr>filter() variants</vt:lpstr>
      <vt:lpstr>Creating a New Column</vt:lpstr>
      <vt:lpstr>mutate()</vt:lpstr>
      <vt:lpstr>mutate()</vt:lpstr>
      <vt:lpstr>mutate()</vt:lpstr>
      <vt:lpstr>PowerPoint Presentation</vt:lpstr>
      <vt:lpstr>PowerPoint Presentation</vt:lpstr>
      <vt:lpstr>mutate()</vt:lpstr>
      <vt:lpstr>mutate()</vt:lpstr>
      <vt:lpstr>Piping Data from One Row to the Next</vt:lpstr>
      <vt:lpstr>Answering the age old lab question</vt:lpstr>
      <vt:lpstr>Data Analysis Steps</vt:lpstr>
      <vt:lpstr>The Pipe Operator %&gt;%</vt:lpstr>
      <vt:lpstr>Data Analysis Steps</vt:lpstr>
      <vt:lpstr>Shortcut to type %&gt;% </vt:lpstr>
      <vt:lpstr>Scene</vt:lpstr>
      <vt:lpstr>PowerPoint Presentation</vt:lpstr>
      <vt:lpstr>PowerPoint Presentation</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PowerPoint Presentation</vt:lpstr>
      <vt:lpstr>Transforming data</vt:lpstr>
      <vt:lpstr>Example: Applying the pipe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Robert Benirschke</cp:lastModifiedBy>
  <cp:revision>316</cp:revision>
  <cp:lastPrinted>2019-05-03T14:53:33Z</cp:lastPrinted>
  <dcterms:modified xsi:type="dcterms:W3CDTF">2023-06-27T20:04:18Z</dcterms:modified>
</cp:coreProperties>
</file>